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83" name="Shape 8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ustom layout 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0" y="4665575"/>
            <a:ext cx="9144000" cy="47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>
            <p:ph type="title"/>
          </p:nvPr>
        </p:nvSpPr>
        <p:spPr>
          <a:xfrm>
            <a:off x="349300" y="334525"/>
            <a:ext cx="7407000" cy="663000"/>
          </a:xfrm>
          <a:prstGeom prst="rect">
            <a:avLst/>
          </a:prstGeom>
          <a:noFill/>
        </p:spPr>
        <p:txBody>
          <a:bodyPr anchorCtr="0" anchor="b" bIns="91425" lIns="91425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2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2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2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2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2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2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2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2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49300" y="1147425"/>
            <a:ext cx="7407000" cy="3172500"/>
          </a:xfrm>
          <a:prstGeom prst="rect">
            <a:avLst/>
          </a:prstGeom>
          <a:noFill/>
        </p:spPr>
        <p:txBody>
          <a:bodyPr anchorCtr="0" anchor="t" bIns="91425" lIns="91425" rIns="91425" wrap="square" tIns="91425"/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600">
                <a:solidFill>
                  <a:schemeClr val="dk2"/>
                </a:solidFill>
              </a:defRPr>
            </a:lvl1pPr>
            <a:lvl2pPr lvl="1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400">
                <a:solidFill>
                  <a:schemeClr val="dk2"/>
                </a:solidFill>
              </a:defRPr>
            </a:lvl2pPr>
            <a:lvl3pPr lvl="2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400">
                <a:solidFill>
                  <a:schemeClr val="dk2"/>
                </a:solidFill>
              </a:defRPr>
            </a:lvl3pPr>
            <a:lvl4pPr lvl="3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400">
                <a:solidFill>
                  <a:schemeClr val="dk2"/>
                </a:solidFill>
              </a:defRPr>
            </a:lvl4pPr>
            <a:lvl5pPr lvl="4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400">
                <a:solidFill>
                  <a:schemeClr val="dk2"/>
                </a:solidFill>
              </a:defRPr>
            </a:lvl5pPr>
            <a:lvl6pPr lvl="5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400">
                <a:solidFill>
                  <a:schemeClr val="dk2"/>
                </a:solidFill>
              </a:defRPr>
            </a:lvl6pPr>
            <a:lvl7pPr lvl="6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400">
                <a:solidFill>
                  <a:schemeClr val="dk2"/>
                </a:solidFill>
              </a:defRPr>
            </a:lvl7pPr>
            <a:lvl8pPr lvl="7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400">
                <a:solidFill>
                  <a:schemeClr val="dk2"/>
                </a:solidFill>
              </a:defRPr>
            </a:lvl8pPr>
            <a:lvl9pPr lvl="8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unfccc.int/meetings/bonn_nov_2017/meeting/10084.php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storyofstuff.org/movies/story-of-bottled-water/" TargetMode="Externa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ee photo: Giant Wave, Wave, Web, Sea, Force - Free Image on ..." id="105" name="Shape 105"/>
          <p:cNvPicPr preferRelativeResize="0"/>
          <p:nvPr/>
        </p:nvPicPr>
        <p:blipFill>
          <a:blip r:embed="rId3">
            <a:alphaModFix amt="79000"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RHET 106N (08)</a:t>
            </a:r>
          </a:p>
          <a:p>
            <a:pPr lvl="0">
              <a:spcBef>
                <a:spcPts val="0"/>
              </a:spcBef>
              <a:buNone/>
            </a:pPr>
            <a:r>
              <a:rPr lang="en" sz="4800"/>
              <a:t>Week 13, Day 1 </a:t>
            </a:r>
          </a:p>
        </p:txBody>
      </p:sp>
      <p:sp>
        <p:nvSpPr>
          <p:cNvPr id="107" name="Shape 10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November 13, 2017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Agenda 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United Nations Climate Change Talks  are happening now.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Essay #2 Final Draft - Checklist and Expectations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Academic Summary &amp; Response 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Video - Bottled Water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Practice Summarizing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49300" y="334525"/>
            <a:ext cx="7407000" cy="66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0" lang="en" sz="2800"/>
              <a:t>Academic Summary &amp; Response 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49300" y="1078700"/>
            <a:ext cx="8050800" cy="324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/>
              <a:t>What do you put in an academic summary?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1800"/>
              <a:t>The main points of a source text in brief form—in your own words. 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1800"/>
              <a:t>The ideas presented are the author’s and not your own.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1800"/>
              <a:t>You can combine several important points into a brief statement, or include minor points, depending on the purpose of your summary. 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1800"/>
              <a:t>A good rule of thumb: a summary is never more than about one-quarter the length of the original; in most cases it is much shorter.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i="1" lang="en" sz="1800"/>
              <a:t>(But wait, there’s more…)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49300" y="334525"/>
            <a:ext cx="7407000" cy="66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0" lang="en" sz="2400"/>
              <a:t>Academic Summary &amp; Response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49300" y="997525"/>
            <a:ext cx="8031000" cy="3160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/>
              <a:t>What does a good summary look like?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000"/>
              <a:t>It begins with a broad overview (one or two sentences), which is then developed in more detail.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000"/>
              <a:t>It uses quotation marks and page references whenever a phrase, a part of a sentence, or a complete sentence is taken directly from the source text. 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000"/>
              <a:t>It is brief, but thorough enough to accomplish its purposes.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000"/>
              <a:t>It is an accurate reflection of the author’s viewpoint throughout.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49300" y="334525"/>
            <a:ext cx="7407000" cy="66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0" lang="en" sz="2400"/>
              <a:t>Academic Summary &amp; Response 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49300" y="1147425"/>
            <a:ext cx="7407000" cy="3172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/>
              <a:t>What goes in the response?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2000"/>
              <a:t>This is where your analysis and response comes in. You present your point of view with</a:t>
            </a:r>
            <a:r>
              <a:rPr b="1" lang="en" sz="2000" u="sng"/>
              <a:t> evidence </a:t>
            </a:r>
            <a:r>
              <a:rPr lang="en" sz="2000"/>
              <a:t>to support it.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</a:rPr>
              <a:t>Do you think the author succeeded at achieving his or her purpose with the intended audience? Why or why not? Provide evidence to support your answer. </a:t>
            </a: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49300" y="334525"/>
            <a:ext cx="7407000" cy="66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0" lang="en" sz="2400"/>
              <a:t>Academic Summary &amp; Response 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49300" y="1147425"/>
            <a:ext cx="7407000" cy="3172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/>
              <a:t>What goes in the response?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</a:rPr>
              <a:t>Think about your own knowledge and experience in relation to the text. 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i="1" lang="en" sz="2000">
                <a:solidFill>
                  <a:schemeClr val="dk1"/>
                </a:solidFill>
                <a:highlight>
                  <a:srgbClr val="FFFFFF"/>
                </a:highlight>
              </a:rPr>
              <a:t>What in the author’s text resonates with your own experience? 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i="1" lang="en" sz="2000">
                <a:solidFill>
                  <a:schemeClr val="dk1"/>
                </a:solidFill>
                <a:highlight>
                  <a:srgbClr val="FFFFFF"/>
                </a:highlight>
              </a:rPr>
              <a:t>What in the author’s text does not conform to your experience or point of view?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i="1" lang="en" sz="2000">
                <a:solidFill>
                  <a:schemeClr val="dk1"/>
                </a:solidFill>
                <a:highlight>
                  <a:srgbClr val="FFFFFF"/>
                </a:highlight>
              </a:rPr>
              <a:t>What in the author’s text is clearly at odds with your experience or point of view?</a:t>
            </a: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Video 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Story of Bottled Water 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http://storyofstuff.org/movies/story-of-bottled-water/</a:t>
            </a:r>
          </a:p>
        </p:txBody>
      </p:sp>
      <p:pic>
        <p:nvPicPr>
          <p:cNvPr descr="Plastic Water Bottles Mountain Ice Hunger Takes Flight KFB… | Flickr"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6175" y="2274451"/>
            <a:ext cx="3680574" cy="245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